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62" r:id="rId4"/>
    <p:sldId id="278" r:id="rId5"/>
    <p:sldId id="266" r:id="rId6"/>
    <p:sldId id="269" r:id="rId7"/>
    <p:sldId id="276" r:id="rId8"/>
    <p:sldId id="264" r:id="rId9"/>
    <p:sldId id="283" r:id="rId10"/>
    <p:sldId id="279" r:id="rId11"/>
    <p:sldId id="281" r:id="rId12"/>
    <p:sldId id="288" r:id="rId13"/>
    <p:sldId id="289" r:id="rId14"/>
    <p:sldId id="287" r:id="rId15"/>
    <p:sldId id="273" r:id="rId16"/>
    <p:sldId id="271" r:id="rId17"/>
    <p:sldId id="291" r:id="rId18"/>
    <p:sldId id="293" r:id="rId19"/>
    <p:sldId id="295" r:id="rId20"/>
    <p:sldId id="29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C1BC"/>
    <a:srgbClr val="F2EA00"/>
    <a:srgbClr val="E4DC44"/>
    <a:srgbClr val="CC5E4E"/>
    <a:srgbClr val="FDD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1"/>
    <p:restoredTop sz="94648"/>
  </p:normalViewPr>
  <p:slideViewPr>
    <p:cSldViewPr snapToGrid="0" snapToObjects="1">
      <p:cViewPr>
        <p:scale>
          <a:sx n="73" d="100"/>
          <a:sy n="73" d="100"/>
        </p:scale>
        <p:origin x="239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4813C-2697-1246-B78C-941882945C1E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27D81-C468-3540-A767-A264A7BAFF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92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174F8-10BF-B844-B637-0289C6F2AFC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6021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www.sentv.co.kr</a:t>
            </a:r>
            <a:r>
              <a:rPr kumimoji="1" lang="en" altLang="ko-KR" dirty="0"/>
              <a:t>/news/view/567976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411EC-17F9-D243-ABDD-3402AC02CFA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099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411EC-17F9-D243-ABDD-3402AC02CFA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078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www.sentv.co.kr</a:t>
            </a:r>
            <a:r>
              <a:rPr kumimoji="1" lang="en" altLang="ko-KR" dirty="0"/>
              <a:t>/news/view/567976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411EC-17F9-D243-ABDD-3402AC02CF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893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174F8-10BF-B844-B637-0289C6F2AFC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31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77B35-589A-C848-994E-1848BF78A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FA627C-017A-8F4B-A213-FA1767761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6E400-2796-9449-9DA8-69FF661A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50D3BD-7872-AD4A-84A5-1B0BA8E5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9F239A-CC6F-CE43-BAEB-1B201FB7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6474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AB939-A287-064D-9DEF-E0DA1358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95F4CA-F75E-C14E-A2DC-1B59DEE1D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D1C551-1906-C644-9F5D-AD98097D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12207-E36D-0642-BD77-5F391928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A83D6D-6100-8246-97EB-B1BE98F3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386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A9F1FF-0DF6-DB42-9515-1CF6F2C22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D6DB98-4092-994B-9D5C-3B4ADEADE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F2E3D-909D-7242-95E5-8E794461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E4B45-AEB4-AB47-81DE-7E10678B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92FF9-0091-AC40-9D37-F108E982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782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070939" y="1828802"/>
            <a:ext cx="4654763" cy="2492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70939" y="4398965"/>
            <a:ext cx="4654763" cy="1690687"/>
          </a:xfrm>
        </p:spPr>
        <p:txBody>
          <a:bodyPr/>
          <a:lstStyle>
            <a:lvl1pPr marL="0" indent="0" algn="l">
              <a:buNone/>
              <a:defRPr sz="1800"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이미지 내용을 적어요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466299" y="1828802"/>
            <a:ext cx="4654763" cy="2492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466299" y="4398964"/>
            <a:ext cx="4654764" cy="1690687"/>
          </a:xfrm>
        </p:spPr>
        <p:txBody>
          <a:bodyPr>
            <a:normAutofit/>
          </a:bodyPr>
          <a:lstStyle>
            <a:lvl1pPr marL="0" indent="0" algn="l">
              <a:buNone/>
              <a:defRPr sz="1800"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이미지 내용을 적어요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2"/>
            <a:ext cx="10515600" cy="1070483"/>
          </a:xfrm>
        </p:spPr>
        <p:txBody>
          <a:bodyPr>
            <a:normAutofit/>
          </a:bodyPr>
          <a:lstStyle>
            <a:lvl1pPr algn="l">
              <a:defRPr sz="21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67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A9750-ECD9-314B-81B7-6D5E0069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F3DC44-64B4-C744-9D29-FA995C39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CAF9A-FAD9-6B40-A0C3-92FA41337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A54A6-5784-9A4A-9B4C-31ADF1DB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90DE4-F094-4142-A7FA-62CF4D9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922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A0F62-4DCF-5047-BDB5-7B9425A2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0957E1-466E-9E4C-AC2D-036B78CC3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6EBB4-3F5C-8C46-B1FE-619286298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344F2-31FA-814C-9827-443D1367F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2EB15B-1F59-5942-A75B-1455A702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47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49200-1599-2A4F-974F-83CE0CC2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6DF62-CEFA-F64A-9BDC-B2ECE82A4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D96D7D-D6F0-D54B-B4C3-564D21D4D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AEC62-40B4-D541-B8BD-684D2F8C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666FDC-0CC1-CA49-8821-B1485613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F64C0C-1B0C-B947-AFA9-4F0C4FE7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718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7BCFA-35BF-7B4E-BB30-3CA62171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F8F614-B808-E747-A03D-A6E02649F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38BBC-D897-6846-A290-ED06D79F9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3DA115-1080-DD42-9809-FD45C7C05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6F1096-A57D-0F4E-BEBF-BC8691AA3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6F6257-AD32-6C47-868F-67CDD7E3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55EB64-1C42-2E42-868D-1B5B8D18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928110-89F6-CA49-AF7B-13E4AFB2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021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50AF6-46A9-DA4D-AF5F-E00E12F9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45B09-AF33-5C4C-8A69-B16054D87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5F4090-7A05-EC4F-B74E-6ACCFB1E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148F1B-59FF-1E4A-BC69-B35B0177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692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8426B3-2EA6-454D-A1E0-40B02E4D5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37799E-358F-7241-9B4D-130E20D58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0E061F-DBD5-6B41-94CD-A954F06C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362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AD9C9-3619-434D-846E-726CB79C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3CD75A-B6B0-484F-98E3-FFE5BB2D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E12482-CE7E-2943-839D-1FA325D3C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FD183F-757D-5444-9B29-005F643A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30A98-01FF-504C-A56C-ABA90E9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1D3137-7734-D041-9863-7CB9BEDB0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659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8BEF5-94F9-A948-ACAD-D8796495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208153-1E77-BC4E-A3AE-9FD1DA171B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7AD402-8AB1-6C48-A0EB-612FA0B5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EEF9F-AE37-734C-92E9-E20A3D87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D49651-EE12-2F42-96F4-6A8110669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F44716-0A58-D648-9BB6-223BFD07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51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5079C1-267E-1E48-B6CF-48D1A532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87CD85-783F-4141-BE93-3B7072AB1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67298-C19A-2A43-93F8-86A212FEB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D142E-989A-BD46-84EE-CD01680C05AB}" type="datetimeFigureOut">
              <a:rPr kumimoji="1" lang="ko-KR" altLang="en-US" smtClean="0"/>
              <a:t>2021. 5. 28.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38ADA-5701-1545-B9E4-E45C5DE75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5F09B-BEBE-5649-850C-92529A435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51706-515C-CF4A-A4F2-D9ABA9523F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489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C94BAA-03BA-7C46-8C89-359887916D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42" y="72121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D5D14A-F55B-7249-BBAA-5FBC47DF84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955464"/>
            <a:ext cx="3666020" cy="390253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73553" y="1435713"/>
            <a:ext cx="10124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배달 데이터를 활용한 </a:t>
            </a:r>
            <a:endParaRPr lang="en-US" altLang="ko-KR" sz="54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sz="5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Regression/Clustering</a:t>
            </a:r>
            <a:r>
              <a:rPr lang="ko-KR" altLang="en-US" sz="5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Modeling</a:t>
            </a:r>
          </a:p>
        </p:txBody>
      </p:sp>
      <p:pic>
        <p:nvPicPr>
          <p:cNvPr id="3" name="그림 2" descr="ghgh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00610" y="6240128"/>
            <a:ext cx="689993" cy="689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56787" y="5754127"/>
            <a:ext cx="29338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데이터사이언스융합전공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2019312259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김유진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59541" y="1196752"/>
            <a:ext cx="9379404" cy="2232248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2B2A6-11E7-0F46-8ED7-5B604CDAD14F}"/>
              </a:ext>
            </a:extLst>
          </p:cNvPr>
          <p:cNvSpPr txBox="1"/>
          <p:nvPr/>
        </p:nvSpPr>
        <p:spPr>
          <a:xfrm>
            <a:off x="659541" y="531403"/>
            <a:ext cx="837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2021-1</a:t>
            </a:r>
            <a:r>
              <a:rPr lang="ko-KR" altLang="en-US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학기 </a:t>
            </a:r>
            <a:r>
              <a:rPr lang="ko-KR" altLang="en-US" sz="2800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응용머신러닝</a:t>
            </a:r>
            <a:r>
              <a:rPr lang="ko-KR" altLang="en-US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05934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244"/>
            <a:ext cx="12191999" cy="6858000"/>
          </a:xfrm>
          <a:prstGeom prst="rect">
            <a:avLst/>
          </a:prstGeom>
          <a:solidFill>
            <a:srgbClr val="28C1BC"/>
          </a:solidFill>
        </p:spPr>
      </p:pic>
      <p:sp>
        <p:nvSpPr>
          <p:cNvPr id="17" name="TextBox 16"/>
          <p:cNvSpPr txBox="1"/>
          <p:nvPr/>
        </p:nvSpPr>
        <p:spPr>
          <a:xfrm>
            <a:off x="11243055" y="3031328"/>
            <a:ext cx="477981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○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40741" y="1079618"/>
            <a:ext cx="4635274" cy="523220"/>
            <a:chOff x="186942" y="861168"/>
            <a:chExt cx="4146514" cy="350245"/>
          </a:xfrm>
        </p:grpSpPr>
        <p:sp>
          <p:nvSpPr>
            <p:cNvPr id="22" name="오각형 21"/>
            <p:cNvSpPr/>
            <p:nvPr/>
          </p:nvSpPr>
          <p:spPr>
            <a:xfrm>
              <a:off x="186943" y="861168"/>
              <a:ext cx="3243771" cy="350245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942" y="882753"/>
              <a:ext cx="4146514" cy="32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Hour(</a:t>
              </a:r>
              <a:r>
                <a:rPr lang="ko-KR" altLang="en-US" sz="2400" spc="-150" dirty="0" err="1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주문시간</a:t>
              </a: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 KDE</a:t>
              </a:r>
              <a:r>
                <a:rPr lang="ko-KR" altLang="en-US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</a:t>
              </a: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plot </a:t>
              </a:r>
              <a:endParaRPr lang="en-US" altLang="ko-KR" sz="1100" spc="-150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pic>
        <p:nvPicPr>
          <p:cNvPr id="25" name="그림 24" descr="1046784.png">
            <a:extLst>
              <a:ext uri="{FF2B5EF4-FFF2-40B4-BE49-F238E27FC236}">
                <a16:creationId xmlns:a16="http://schemas.microsoft.com/office/drawing/2014/main" id="{895B7FD0-1A7F-C144-8872-85146802C5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368" y="204800"/>
            <a:ext cx="652225" cy="65222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E0D28-82D8-4E43-A11B-2CF697634B30}"/>
              </a:ext>
            </a:extLst>
          </p:cNvPr>
          <p:cNvSpPr/>
          <p:nvPr/>
        </p:nvSpPr>
        <p:spPr>
          <a:xfrm>
            <a:off x="1085593" y="333181"/>
            <a:ext cx="5189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서울특별시</a:t>
            </a:r>
            <a:r>
              <a:rPr lang="en-US" altLang="ko-KR" sz="2800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/5</a:t>
            </a:r>
            <a:r>
              <a:rPr lang="ko-KR" altLang="en-US" sz="2800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월 배달 데이터 분석하기</a:t>
            </a:r>
            <a:endParaRPr lang="ko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5E5AE5-661B-2743-9EF4-B0A3AE146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1"/>
          <a:stretch/>
        </p:blipFill>
        <p:spPr>
          <a:xfrm>
            <a:off x="911348" y="2305561"/>
            <a:ext cx="10264867" cy="4584683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19F04F5C-8613-A548-8459-A419EBBAF900}"/>
              </a:ext>
            </a:extLst>
          </p:cNvPr>
          <p:cNvSpPr/>
          <p:nvPr/>
        </p:nvSpPr>
        <p:spPr>
          <a:xfrm rot="5400000">
            <a:off x="3974074" y="5401734"/>
            <a:ext cx="582408" cy="396414"/>
          </a:xfrm>
          <a:prstGeom prst="rightArrow">
            <a:avLst>
              <a:gd name="adj1" fmla="val 50000"/>
              <a:gd name="adj2" fmla="val 443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B50CE276-8820-034F-9A0B-96B697128C95}"/>
              </a:ext>
            </a:extLst>
          </p:cNvPr>
          <p:cNvSpPr/>
          <p:nvPr/>
        </p:nvSpPr>
        <p:spPr>
          <a:xfrm rot="5400000">
            <a:off x="7230688" y="2746494"/>
            <a:ext cx="582408" cy="396414"/>
          </a:xfrm>
          <a:prstGeom prst="rightArrow">
            <a:avLst>
              <a:gd name="adj1" fmla="val 50000"/>
              <a:gd name="adj2" fmla="val 443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7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solidFill>
            <a:srgbClr val="28C1BC"/>
          </a:solidFill>
        </p:spPr>
      </p:pic>
      <p:sp>
        <p:nvSpPr>
          <p:cNvPr id="17" name="TextBox 16"/>
          <p:cNvSpPr txBox="1"/>
          <p:nvPr/>
        </p:nvSpPr>
        <p:spPr>
          <a:xfrm>
            <a:off x="11243055" y="3031328"/>
            <a:ext cx="477981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○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25" name="그림 24" descr="1046784.png">
            <a:extLst>
              <a:ext uri="{FF2B5EF4-FFF2-40B4-BE49-F238E27FC236}">
                <a16:creationId xmlns:a16="http://schemas.microsoft.com/office/drawing/2014/main" id="{895B7FD0-1A7F-C144-8872-85146802C5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368" y="204800"/>
            <a:ext cx="652225" cy="65222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E0D28-82D8-4E43-A11B-2CF697634B30}"/>
              </a:ext>
            </a:extLst>
          </p:cNvPr>
          <p:cNvSpPr/>
          <p:nvPr/>
        </p:nvSpPr>
        <p:spPr>
          <a:xfrm>
            <a:off x="1085593" y="333181"/>
            <a:ext cx="5189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서울특별시</a:t>
            </a:r>
            <a:r>
              <a:rPr lang="en-US" altLang="ko-KR" sz="2800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/5</a:t>
            </a:r>
            <a:r>
              <a:rPr lang="ko-KR" altLang="en-US" sz="2800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월 배달 데이터 분석하기</a:t>
            </a:r>
            <a:endParaRPr lang="ko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B275903-46AB-504D-9883-FFFE9F8E7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15"/>
          <a:stretch/>
        </p:blipFill>
        <p:spPr>
          <a:xfrm>
            <a:off x="1162663" y="1858300"/>
            <a:ext cx="9609428" cy="463695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0E3B97-CB5E-7C44-A0A8-E72EB8A87203}"/>
              </a:ext>
            </a:extLst>
          </p:cNvPr>
          <p:cNvGrpSpPr/>
          <p:nvPr/>
        </p:nvGrpSpPr>
        <p:grpSpPr>
          <a:xfrm>
            <a:off x="201262" y="1071196"/>
            <a:ext cx="8389900" cy="899681"/>
            <a:chOff x="175260" y="861168"/>
            <a:chExt cx="4146514" cy="602249"/>
          </a:xfrm>
        </p:grpSpPr>
        <p:sp>
          <p:nvSpPr>
            <p:cNvPr id="21" name="오각형 21">
              <a:extLst>
                <a:ext uri="{FF2B5EF4-FFF2-40B4-BE49-F238E27FC236}">
                  <a16:creationId xmlns:a16="http://schemas.microsoft.com/office/drawing/2014/main" id="{32764188-8362-E443-A704-A1F44E8CB422}"/>
                </a:ext>
              </a:extLst>
            </p:cNvPr>
            <p:cNvSpPr/>
            <p:nvPr/>
          </p:nvSpPr>
          <p:spPr>
            <a:xfrm>
              <a:off x="186943" y="861168"/>
              <a:ext cx="3243771" cy="350245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5F988-B171-1E41-8CDE-517E116361BC}"/>
                </a:ext>
              </a:extLst>
            </p:cNvPr>
            <p:cNvSpPr txBox="1"/>
            <p:nvPr/>
          </p:nvSpPr>
          <p:spPr>
            <a:xfrm>
              <a:off x="175260" y="882422"/>
              <a:ext cx="4146514" cy="580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X</a:t>
              </a:r>
              <a:r>
                <a:rPr lang="ko-KR" altLang="en-US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축 </a:t>
              </a: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= </a:t>
              </a:r>
              <a:r>
                <a:rPr lang="ko-KR" altLang="en-US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주문 시간</a:t>
              </a: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(hour), y</a:t>
              </a:r>
              <a:r>
                <a:rPr lang="ko-KR" altLang="en-US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축 </a:t>
              </a: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= </a:t>
              </a:r>
              <a:r>
                <a:rPr lang="ko-KR" altLang="en-US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배달소요시간</a:t>
              </a: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(time) </a:t>
              </a:r>
              <a:r>
                <a:rPr lang="en-US" altLang="ko-KR" sz="2400" spc="-150" dirty="0" err="1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Lineplot</a:t>
              </a: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</a:t>
              </a:r>
              <a:endParaRPr lang="en-US" altLang="ko-KR" sz="1100" spc="-150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0329F36A-8045-7E44-B665-800CDC315A60}"/>
              </a:ext>
            </a:extLst>
          </p:cNvPr>
          <p:cNvSpPr/>
          <p:nvPr/>
        </p:nvSpPr>
        <p:spPr>
          <a:xfrm rot="5400000">
            <a:off x="4699120" y="1854363"/>
            <a:ext cx="582408" cy="396414"/>
          </a:xfrm>
          <a:prstGeom prst="rightArrow">
            <a:avLst>
              <a:gd name="adj1" fmla="val 50000"/>
              <a:gd name="adj2" fmla="val 443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CFAF6E68-04D1-0148-A167-E993DCE25C3D}"/>
              </a:ext>
            </a:extLst>
          </p:cNvPr>
          <p:cNvSpPr/>
          <p:nvPr/>
        </p:nvSpPr>
        <p:spPr>
          <a:xfrm rot="5400000">
            <a:off x="8498165" y="1526940"/>
            <a:ext cx="582408" cy="396414"/>
          </a:xfrm>
          <a:prstGeom prst="rightArrow">
            <a:avLst>
              <a:gd name="adj1" fmla="val 50000"/>
              <a:gd name="adj2" fmla="val 443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09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1046784.png">
            <a:extLst>
              <a:ext uri="{FF2B5EF4-FFF2-40B4-BE49-F238E27FC236}">
                <a16:creationId xmlns:a16="http://schemas.microsoft.com/office/drawing/2014/main" id="{5989E9E7-8E4E-AD45-B019-CC637957E9F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1" y="1427318"/>
            <a:ext cx="652225" cy="6522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F25763-0E36-5E4B-B990-8A7594547CE1}"/>
              </a:ext>
            </a:extLst>
          </p:cNvPr>
          <p:cNvSpPr txBox="1">
            <a:spLocks/>
          </p:cNvSpPr>
          <p:nvPr/>
        </p:nvSpPr>
        <p:spPr>
          <a:xfrm>
            <a:off x="1094186" y="1290709"/>
            <a:ext cx="7431997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Data Preprocessing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396E57-A88D-854A-A0F4-66C55322D746}"/>
              </a:ext>
            </a:extLst>
          </p:cNvPr>
          <p:cNvSpPr txBox="1">
            <a:spLocks/>
          </p:cNvSpPr>
          <p:nvPr/>
        </p:nvSpPr>
        <p:spPr>
          <a:xfrm>
            <a:off x="6559170" y="2977857"/>
            <a:ext cx="7431997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👉</a:t>
            </a:r>
            <a:r>
              <a:rPr kumimoji="1"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Categorial</a:t>
            </a:r>
            <a:r>
              <a:rPr kumimoji="1" lang="ko-KR" altLang="en-US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value </a:t>
            </a:r>
            <a:r>
              <a:rPr kumimoji="1"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 </a:t>
            </a:r>
            <a:r>
              <a:rPr kumimoji="1" lang="ko-KR" altLang="en-US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숫자로 </a:t>
            </a:r>
            <a:r>
              <a:rPr kumimoji="1"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encoding</a:t>
            </a:r>
            <a:endParaRPr kumimoji="1" lang="ko-KR" altLang="en-US" sz="20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7F03D-E3BD-8748-B779-58A2838D49C2}"/>
              </a:ext>
            </a:extLst>
          </p:cNvPr>
          <p:cNvSpPr txBox="1"/>
          <p:nvPr/>
        </p:nvSpPr>
        <p:spPr>
          <a:xfrm rot="16200000">
            <a:off x="5857009" y="-556676"/>
            <a:ext cx="477981" cy="17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D02E29-82FD-0245-88C1-8473DD61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73" y="2917303"/>
            <a:ext cx="2451100" cy="30607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B06A58F-899E-0143-A501-D0A5BD4FE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898" y="4447653"/>
            <a:ext cx="6617969" cy="17169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0CAF02F-F482-4A41-944F-8F1C00E2178A}"/>
              </a:ext>
            </a:extLst>
          </p:cNvPr>
          <p:cNvSpPr txBox="1">
            <a:spLocks/>
          </p:cNvSpPr>
          <p:nvPr/>
        </p:nvSpPr>
        <p:spPr>
          <a:xfrm>
            <a:off x="768074" y="175280"/>
            <a:ext cx="78867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Data </a:t>
            </a:r>
            <a:r>
              <a:rPr lang="ko-KR" altLang="en-US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분석 및 처리</a:t>
            </a:r>
          </a:p>
        </p:txBody>
      </p:sp>
    </p:spTree>
    <p:extLst>
      <p:ext uri="{BB962C8B-B14F-4D97-AF65-F5344CB8AC3E}">
        <p14:creationId xmlns:p14="http://schemas.microsoft.com/office/powerpoint/2010/main" val="418133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ghgh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8008" y="6168008"/>
            <a:ext cx="689993" cy="689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9086" y="755994"/>
            <a:ext cx="1499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    차</a:t>
            </a:r>
          </a:p>
        </p:txBody>
      </p:sp>
      <p:cxnSp>
        <p:nvCxnSpPr>
          <p:cNvPr id="7" name="직선 연결선 6"/>
          <p:cNvCxnSpPr>
            <a:cxnSpLocks/>
            <a:endCxn id="17" idx="2"/>
          </p:cNvCxnSpPr>
          <p:nvPr/>
        </p:nvCxnSpPr>
        <p:spPr>
          <a:xfrm>
            <a:off x="1888553" y="3429000"/>
            <a:ext cx="8779448" cy="0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816545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85637" y="3335960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495066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" name="그림 11" descr="배민 캐릭터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6915876" y="1864060"/>
            <a:ext cx="1446412" cy="14464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3880" y="3651558"/>
            <a:ext cx="18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Introduction</a:t>
            </a: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51213-38F3-3A46-A520-23AE6D755269}"/>
              </a:ext>
            </a:extLst>
          </p:cNvPr>
          <p:cNvSpPr txBox="1"/>
          <p:nvPr/>
        </p:nvSpPr>
        <p:spPr>
          <a:xfrm>
            <a:off x="10377523" y="3651558"/>
            <a:ext cx="1650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Conclusion</a:t>
            </a: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AC1157-9E8A-FE40-9CD8-615B58617BA9}"/>
              </a:ext>
            </a:extLst>
          </p:cNvPr>
          <p:cNvSpPr/>
          <p:nvPr/>
        </p:nvSpPr>
        <p:spPr>
          <a:xfrm>
            <a:off x="10668001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D81AD2-7A67-2645-AF98-DA57F4AADE85}"/>
              </a:ext>
            </a:extLst>
          </p:cNvPr>
          <p:cNvSpPr txBox="1"/>
          <p:nvPr/>
        </p:nvSpPr>
        <p:spPr>
          <a:xfrm>
            <a:off x="7109771" y="3623992"/>
            <a:ext cx="204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 Method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94B89-B548-0E4B-8D67-5D180AA78AC5}"/>
              </a:ext>
            </a:extLst>
          </p:cNvPr>
          <p:cNvSpPr txBox="1"/>
          <p:nvPr/>
        </p:nvSpPr>
        <p:spPr>
          <a:xfrm>
            <a:off x="3596111" y="3623992"/>
            <a:ext cx="229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Data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및 처리</a:t>
            </a:r>
          </a:p>
        </p:txBody>
      </p:sp>
    </p:spTree>
    <p:extLst>
      <p:ext uri="{BB962C8B-B14F-4D97-AF65-F5344CB8AC3E}">
        <p14:creationId xmlns:p14="http://schemas.microsoft.com/office/powerpoint/2010/main" val="292864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C60AC4-D117-4E4E-9687-437EDAE67E02}"/>
              </a:ext>
            </a:extLst>
          </p:cNvPr>
          <p:cNvSpPr txBox="1"/>
          <p:nvPr/>
        </p:nvSpPr>
        <p:spPr>
          <a:xfrm>
            <a:off x="1810637" y="2620958"/>
            <a:ext cx="3163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배달 소요 시간 예측</a:t>
            </a:r>
            <a:endParaRPr kumimoji="1" lang="ko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034C9-C8D6-7849-BF8A-69234B1C2133}"/>
              </a:ext>
            </a:extLst>
          </p:cNvPr>
          <p:cNvSpPr txBox="1"/>
          <p:nvPr/>
        </p:nvSpPr>
        <p:spPr>
          <a:xfrm>
            <a:off x="1810637" y="4711110"/>
            <a:ext cx="2408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주문 분포 확인</a:t>
            </a:r>
          </a:p>
        </p:txBody>
      </p:sp>
      <p:sp>
        <p:nvSpPr>
          <p:cNvPr id="17" name="오각형 21">
            <a:extLst>
              <a:ext uri="{FF2B5EF4-FFF2-40B4-BE49-F238E27FC236}">
                <a16:creationId xmlns:a16="http://schemas.microsoft.com/office/drawing/2014/main" id="{45D5320E-075E-AA47-BABE-E0352254514C}"/>
              </a:ext>
            </a:extLst>
          </p:cNvPr>
          <p:cNvSpPr/>
          <p:nvPr/>
        </p:nvSpPr>
        <p:spPr>
          <a:xfrm>
            <a:off x="6034355" y="2465120"/>
            <a:ext cx="4863829" cy="803178"/>
          </a:xfrm>
          <a:prstGeom prst="homePlate">
            <a:avLst/>
          </a:prstGeom>
          <a:solidFill>
            <a:srgbClr val="28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54B3E-7C62-A141-B573-5E92C613C7C2}"/>
              </a:ext>
            </a:extLst>
          </p:cNvPr>
          <p:cNvSpPr txBox="1"/>
          <p:nvPr/>
        </p:nvSpPr>
        <p:spPr>
          <a:xfrm>
            <a:off x="6346315" y="2567640"/>
            <a:ext cx="414651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en-US" altLang="ko-KR" sz="3200" spc="-15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Regression </a:t>
            </a:r>
            <a:r>
              <a:rPr lang="ko-KR" altLang="en-US" sz="3200" spc="-15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적용</a:t>
            </a:r>
            <a:endParaRPr lang="en-US" altLang="ko-KR" sz="1400" spc="-15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9" name="오각형 21">
            <a:extLst>
              <a:ext uri="{FF2B5EF4-FFF2-40B4-BE49-F238E27FC236}">
                <a16:creationId xmlns:a16="http://schemas.microsoft.com/office/drawing/2014/main" id="{5B316022-7804-4E4D-8083-41674EF62338}"/>
              </a:ext>
            </a:extLst>
          </p:cNvPr>
          <p:cNvSpPr/>
          <p:nvPr/>
        </p:nvSpPr>
        <p:spPr>
          <a:xfrm>
            <a:off x="6035902" y="4708491"/>
            <a:ext cx="4863829" cy="803178"/>
          </a:xfrm>
          <a:prstGeom prst="homePlate">
            <a:avLst/>
          </a:prstGeom>
          <a:solidFill>
            <a:srgbClr val="28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68665F-C8F8-E945-9DD5-54B292BAB708}"/>
              </a:ext>
            </a:extLst>
          </p:cNvPr>
          <p:cNvSpPr txBox="1"/>
          <p:nvPr/>
        </p:nvSpPr>
        <p:spPr>
          <a:xfrm>
            <a:off x="6347862" y="4811011"/>
            <a:ext cx="414651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en-US" altLang="ko-KR" sz="3200" spc="-15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Clustering </a:t>
            </a:r>
            <a:r>
              <a:rPr lang="ko-KR" altLang="en-US" sz="3200" spc="-15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적용</a:t>
            </a:r>
            <a:endParaRPr lang="en-US" altLang="ko-KR" sz="1400" spc="-15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39941C-5BA5-0342-8F10-112FA71F65A8}"/>
              </a:ext>
            </a:extLst>
          </p:cNvPr>
          <p:cNvSpPr txBox="1"/>
          <p:nvPr/>
        </p:nvSpPr>
        <p:spPr>
          <a:xfrm rot="16200000">
            <a:off x="5853730" y="-628065"/>
            <a:ext cx="477981" cy="17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30840E3-8EA1-654C-8861-B116449291CC}"/>
              </a:ext>
            </a:extLst>
          </p:cNvPr>
          <p:cNvSpPr txBox="1">
            <a:spLocks/>
          </p:cNvSpPr>
          <p:nvPr/>
        </p:nvSpPr>
        <p:spPr>
          <a:xfrm>
            <a:off x="768074" y="175280"/>
            <a:ext cx="78867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Machine Learning Method</a:t>
            </a:r>
            <a:endParaRPr lang="ko-KR" altLang="en-US" sz="3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12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BC31A2D-43DD-DA4C-98DE-2AAE46F0F6D1}"/>
              </a:ext>
            </a:extLst>
          </p:cNvPr>
          <p:cNvSpPr txBox="1">
            <a:spLocks/>
          </p:cNvSpPr>
          <p:nvPr/>
        </p:nvSpPr>
        <p:spPr>
          <a:xfrm>
            <a:off x="850455" y="1245763"/>
            <a:ext cx="7431997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Regression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적용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7A34D8-0382-E04C-AC6E-31A61FD6E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996" y="2772415"/>
            <a:ext cx="5254413" cy="3505930"/>
          </a:xfrm>
          <a:prstGeom prst="rect">
            <a:avLst/>
          </a:prstGeom>
        </p:spPr>
      </p:pic>
      <p:pic>
        <p:nvPicPr>
          <p:cNvPr id="6" name="그림 5" descr="1046784.png">
            <a:extLst>
              <a:ext uri="{FF2B5EF4-FFF2-40B4-BE49-F238E27FC236}">
                <a16:creationId xmlns:a16="http://schemas.microsoft.com/office/drawing/2014/main" id="{8D19D01E-56CC-CB42-AAF7-74549FCE268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230" y="1331819"/>
            <a:ext cx="652225" cy="6522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A57CD0-67BE-E54A-B81A-C5D993FB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45" y="2780572"/>
            <a:ext cx="5030763" cy="35887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E1D9B58-38E4-C644-82E0-0840A4F9CBFE}"/>
              </a:ext>
            </a:extLst>
          </p:cNvPr>
          <p:cNvSpPr txBox="1">
            <a:spLocks/>
          </p:cNvSpPr>
          <p:nvPr/>
        </p:nvSpPr>
        <p:spPr>
          <a:xfrm>
            <a:off x="7145559" y="2101319"/>
            <a:ext cx="5759237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Boxplot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을 이용해 확인한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Time Outlier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57AA14-733D-B847-AE12-6D77ED75120F}"/>
              </a:ext>
            </a:extLst>
          </p:cNvPr>
          <p:cNvSpPr txBox="1">
            <a:spLocks/>
          </p:cNvSpPr>
          <p:nvPr/>
        </p:nvSpPr>
        <p:spPr>
          <a:xfrm>
            <a:off x="198230" y="2096128"/>
            <a:ext cx="6864948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X=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주문 시간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(hour), y=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배달소요시간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(time) scatterplot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ED9A4C-58AB-324E-AD00-1F2CCEF44D0E}"/>
              </a:ext>
            </a:extLst>
          </p:cNvPr>
          <p:cNvSpPr txBox="1">
            <a:spLocks/>
          </p:cNvSpPr>
          <p:nvPr/>
        </p:nvSpPr>
        <p:spPr>
          <a:xfrm>
            <a:off x="768074" y="175280"/>
            <a:ext cx="78867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Machine Learning Method</a:t>
            </a:r>
            <a:endParaRPr lang="ko-KR" altLang="en-US" sz="3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72F60C-F149-2C4A-8CA3-FC7E0A9C1707}"/>
              </a:ext>
            </a:extLst>
          </p:cNvPr>
          <p:cNvSpPr txBox="1"/>
          <p:nvPr/>
        </p:nvSpPr>
        <p:spPr>
          <a:xfrm rot="16200000">
            <a:off x="5853730" y="-628065"/>
            <a:ext cx="477981" cy="17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48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BC31A2D-43DD-DA4C-98DE-2AAE46F0F6D1}"/>
              </a:ext>
            </a:extLst>
          </p:cNvPr>
          <p:cNvSpPr txBox="1">
            <a:spLocks/>
          </p:cNvSpPr>
          <p:nvPr/>
        </p:nvSpPr>
        <p:spPr>
          <a:xfrm>
            <a:off x="166533" y="1245763"/>
            <a:ext cx="10261518" cy="65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0408DE-A5F5-DC4A-ACAE-48C68365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21" y="3006000"/>
            <a:ext cx="5961013" cy="3852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2C6E16-AEA9-F549-949A-23CB31DC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466" y="2937086"/>
            <a:ext cx="5749534" cy="3989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FB50C2-E2E9-AE45-AA05-A6F169844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33" y="2509372"/>
            <a:ext cx="6019800" cy="457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6DBD63-29AA-0A45-9EC9-ADBBEE4B0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6805"/>
            <a:ext cx="6020989" cy="3497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CCB8542-5EB9-8943-BCB9-2325DB05407E}"/>
              </a:ext>
            </a:extLst>
          </p:cNvPr>
          <p:cNvSpPr txBox="1">
            <a:spLocks/>
          </p:cNvSpPr>
          <p:nvPr/>
        </p:nvSpPr>
        <p:spPr>
          <a:xfrm>
            <a:off x="850455" y="1245763"/>
            <a:ext cx="10573471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Outlier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제거 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Regression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결과 비교 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–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ex) menu -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chicken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</a:p>
        </p:txBody>
      </p:sp>
      <p:pic>
        <p:nvPicPr>
          <p:cNvPr id="10" name="그림 9" descr="1046784.png">
            <a:extLst>
              <a:ext uri="{FF2B5EF4-FFF2-40B4-BE49-F238E27FC236}">
                <a16:creationId xmlns:a16="http://schemas.microsoft.com/office/drawing/2014/main" id="{77EE5BF8-E212-E844-BB28-16ADFE5603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230" y="1331819"/>
            <a:ext cx="652225" cy="652225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B1C1FC02-C39C-9A4B-B67C-875EB6E5295F}"/>
              </a:ext>
            </a:extLst>
          </p:cNvPr>
          <p:cNvSpPr/>
          <p:nvPr/>
        </p:nvSpPr>
        <p:spPr>
          <a:xfrm>
            <a:off x="5880475" y="4535586"/>
            <a:ext cx="582408" cy="396414"/>
          </a:xfrm>
          <a:prstGeom prst="rightArrow">
            <a:avLst>
              <a:gd name="adj1" fmla="val 50000"/>
              <a:gd name="adj2" fmla="val 443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7AC5095-9B35-BA46-B272-E9EE06822867}"/>
              </a:ext>
            </a:extLst>
          </p:cNvPr>
          <p:cNvSpPr txBox="1">
            <a:spLocks/>
          </p:cNvSpPr>
          <p:nvPr/>
        </p:nvSpPr>
        <p:spPr>
          <a:xfrm>
            <a:off x="768074" y="175280"/>
            <a:ext cx="78867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Machine Learning Method</a:t>
            </a:r>
            <a:endParaRPr lang="ko-KR" altLang="en-US" sz="3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A34FA-0B86-2142-85BB-A2BC7E201A41}"/>
              </a:ext>
            </a:extLst>
          </p:cNvPr>
          <p:cNvSpPr txBox="1"/>
          <p:nvPr/>
        </p:nvSpPr>
        <p:spPr>
          <a:xfrm rot="16200000">
            <a:off x="5853730" y="-628065"/>
            <a:ext cx="477981" cy="17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5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BC31A2D-43DD-DA4C-98DE-2AAE46F0F6D1}"/>
              </a:ext>
            </a:extLst>
          </p:cNvPr>
          <p:cNvSpPr txBox="1">
            <a:spLocks/>
          </p:cNvSpPr>
          <p:nvPr/>
        </p:nvSpPr>
        <p:spPr>
          <a:xfrm>
            <a:off x="850455" y="1245763"/>
            <a:ext cx="10277988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Clustering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적용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K-means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Clustering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ex) menu -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chicken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 descr="1046784.png">
            <a:extLst>
              <a:ext uri="{FF2B5EF4-FFF2-40B4-BE49-F238E27FC236}">
                <a16:creationId xmlns:a16="http://schemas.microsoft.com/office/drawing/2014/main" id="{8D19D01E-56CC-CB42-AAF7-74549FCE268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30" y="1331819"/>
            <a:ext cx="652225" cy="6522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ED9A4C-58AB-324E-AD00-1F2CCEF44D0E}"/>
              </a:ext>
            </a:extLst>
          </p:cNvPr>
          <p:cNvSpPr txBox="1">
            <a:spLocks/>
          </p:cNvSpPr>
          <p:nvPr/>
        </p:nvSpPr>
        <p:spPr>
          <a:xfrm>
            <a:off x="768074" y="175280"/>
            <a:ext cx="78867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Machine Learning Method</a:t>
            </a:r>
            <a:endParaRPr lang="ko-KR" altLang="en-US" sz="3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86048-EB2C-9B41-88A2-C071F72EA81C}"/>
              </a:ext>
            </a:extLst>
          </p:cNvPr>
          <p:cNvSpPr txBox="1"/>
          <p:nvPr/>
        </p:nvSpPr>
        <p:spPr>
          <a:xfrm rot="16200000">
            <a:off x="5853730" y="-628065"/>
            <a:ext cx="477981" cy="17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7626A9-61D3-424F-8D41-B8FD93FE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9" y="2933986"/>
            <a:ext cx="5633505" cy="34370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950ADF-D003-1842-9554-69724787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30" y="2933987"/>
            <a:ext cx="5946379" cy="343700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D3A1736-FE07-D44D-BB22-0149852EBE25}"/>
              </a:ext>
            </a:extLst>
          </p:cNvPr>
          <p:cNvSpPr txBox="1">
            <a:spLocks/>
          </p:cNvSpPr>
          <p:nvPr/>
        </p:nvSpPr>
        <p:spPr>
          <a:xfrm>
            <a:off x="198230" y="2159930"/>
            <a:ext cx="7431997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값에 따른 군집 내 거리 확인</a:t>
            </a:r>
          </a:p>
        </p:txBody>
      </p:sp>
    </p:spTree>
    <p:extLst>
      <p:ext uri="{BB962C8B-B14F-4D97-AF65-F5344CB8AC3E}">
        <p14:creationId xmlns:p14="http://schemas.microsoft.com/office/powerpoint/2010/main" val="1804063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47"/>
            <a:ext cx="12191999" cy="6858000"/>
          </a:xfrm>
          <a:prstGeom prst="rect">
            <a:avLst/>
          </a:prstGeom>
          <a:solidFill>
            <a:srgbClr val="28C1BC"/>
          </a:solidFill>
        </p:spPr>
      </p:pic>
      <p:grpSp>
        <p:nvGrpSpPr>
          <p:cNvPr id="23" name="그룹 22"/>
          <p:cNvGrpSpPr/>
          <p:nvPr/>
        </p:nvGrpSpPr>
        <p:grpSpPr>
          <a:xfrm>
            <a:off x="340741" y="1079618"/>
            <a:ext cx="1993897" cy="523220"/>
            <a:chOff x="186942" y="861168"/>
            <a:chExt cx="4146514" cy="350245"/>
          </a:xfrm>
        </p:grpSpPr>
        <p:sp>
          <p:nvSpPr>
            <p:cNvPr id="22" name="오각형 21"/>
            <p:cNvSpPr/>
            <p:nvPr/>
          </p:nvSpPr>
          <p:spPr>
            <a:xfrm>
              <a:off x="186943" y="861168"/>
              <a:ext cx="3243771" cy="350245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942" y="882753"/>
              <a:ext cx="4146514" cy="32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Scaling </a:t>
              </a:r>
              <a:r>
                <a:rPr lang="ko-KR" altLang="en-US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전</a:t>
              </a:r>
              <a:endParaRPr lang="en-US" altLang="ko-KR" sz="1100" spc="-150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12DDEFD-B5D2-C748-AF05-E03AD0AE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284" y="354938"/>
            <a:ext cx="9591151" cy="326731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9F5659-3005-4A41-9C17-B1D50A74D2B1}"/>
              </a:ext>
            </a:extLst>
          </p:cNvPr>
          <p:cNvGrpSpPr/>
          <p:nvPr/>
        </p:nvGrpSpPr>
        <p:grpSpPr>
          <a:xfrm>
            <a:off x="340741" y="5255162"/>
            <a:ext cx="1993897" cy="523220"/>
            <a:chOff x="186942" y="861168"/>
            <a:chExt cx="4146514" cy="350245"/>
          </a:xfrm>
        </p:grpSpPr>
        <p:sp>
          <p:nvSpPr>
            <p:cNvPr id="15" name="오각형 21">
              <a:extLst>
                <a:ext uri="{FF2B5EF4-FFF2-40B4-BE49-F238E27FC236}">
                  <a16:creationId xmlns:a16="http://schemas.microsoft.com/office/drawing/2014/main" id="{66F8BCB5-21B8-C74D-9DCF-43CB5D3BC711}"/>
                </a:ext>
              </a:extLst>
            </p:cNvPr>
            <p:cNvSpPr/>
            <p:nvPr/>
          </p:nvSpPr>
          <p:spPr>
            <a:xfrm>
              <a:off x="186943" y="861168"/>
              <a:ext cx="3243771" cy="350245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3B3699-FB63-734B-A8E0-1B41A2359126}"/>
                </a:ext>
              </a:extLst>
            </p:cNvPr>
            <p:cNvSpPr txBox="1"/>
            <p:nvPr/>
          </p:nvSpPr>
          <p:spPr>
            <a:xfrm>
              <a:off x="186942" y="882753"/>
              <a:ext cx="4146514" cy="32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Scaling </a:t>
              </a:r>
              <a:r>
                <a:rPr lang="ko-KR" altLang="en-US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후</a:t>
              </a:r>
              <a:endParaRPr lang="en-US" altLang="ko-KR" sz="1100" spc="-150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631AE51-1BEA-F140-A4AC-748F11C98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85" y="3752252"/>
            <a:ext cx="9591151" cy="314824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E5C6FDD-F993-AE4D-8A55-E17E7335DF43}"/>
              </a:ext>
            </a:extLst>
          </p:cNvPr>
          <p:cNvSpPr txBox="1">
            <a:spLocks/>
          </p:cNvSpPr>
          <p:nvPr/>
        </p:nvSpPr>
        <p:spPr>
          <a:xfrm>
            <a:off x="359565" y="-163211"/>
            <a:ext cx="7431997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K=4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clustering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16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ghgh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8008" y="6168008"/>
            <a:ext cx="689993" cy="689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9086" y="755994"/>
            <a:ext cx="1499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    차</a:t>
            </a:r>
          </a:p>
        </p:txBody>
      </p:sp>
      <p:cxnSp>
        <p:nvCxnSpPr>
          <p:cNvPr id="7" name="직선 연결선 6"/>
          <p:cNvCxnSpPr>
            <a:cxnSpLocks/>
            <a:endCxn id="17" idx="2"/>
          </p:cNvCxnSpPr>
          <p:nvPr/>
        </p:nvCxnSpPr>
        <p:spPr>
          <a:xfrm>
            <a:off x="1888553" y="3429000"/>
            <a:ext cx="8779448" cy="0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816545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85637" y="3335960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495066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" name="그림 11" descr="배민 캐릭터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10226235" y="1799302"/>
            <a:ext cx="1446412" cy="14464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3880" y="3651558"/>
            <a:ext cx="18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Introduction</a:t>
            </a: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51213-38F3-3A46-A520-23AE6D755269}"/>
              </a:ext>
            </a:extLst>
          </p:cNvPr>
          <p:cNvSpPr txBox="1"/>
          <p:nvPr/>
        </p:nvSpPr>
        <p:spPr>
          <a:xfrm>
            <a:off x="10377523" y="3651558"/>
            <a:ext cx="1650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Conclusion</a:t>
            </a: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AC1157-9E8A-FE40-9CD8-615B58617BA9}"/>
              </a:ext>
            </a:extLst>
          </p:cNvPr>
          <p:cNvSpPr/>
          <p:nvPr/>
        </p:nvSpPr>
        <p:spPr>
          <a:xfrm>
            <a:off x="10668001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D81AD2-7A67-2645-AF98-DA57F4AADE85}"/>
              </a:ext>
            </a:extLst>
          </p:cNvPr>
          <p:cNvSpPr txBox="1"/>
          <p:nvPr/>
        </p:nvSpPr>
        <p:spPr>
          <a:xfrm>
            <a:off x="7109771" y="3623992"/>
            <a:ext cx="204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 Method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94B89-B548-0E4B-8D67-5D180AA78AC5}"/>
              </a:ext>
            </a:extLst>
          </p:cNvPr>
          <p:cNvSpPr txBox="1"/>
          <p:nvPr/>
        </p:nvSpPr>
        <p:spPr>
          <a:xfrm>
            <a:off x="3596111" y="3623992"/>
            <a:ext cx="229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Data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및 처리</a:t>
            </a:r>
          </a:p>
        </p:txBody>
      </p:sp>
    </p:spTree>
    <p:extLst>
      <p:ext uri="{BB962C8B-B14F-4D97-AF65-F5344CB8AC3E}">
        <p14:creationId xmlns:p14="http://schemas.microsoft.com/office/powerpoint/2010/main" val="388958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ghgh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8008" y="6168008"/>
            <a:ext cx="689993" cy="689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9086" y="755994"/>
            <a:ext cx="1499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    차</a:t>
            </a:r>
          </a:p>
        </p:txBody>
      </p:sp>
      <p:cxnSp>
        <p:nvCxnSpPr>
          <p:cNvPr id="7" name="직선 연결선 6"/>
          <p:cNvCxnSpPr>
            <a:cxnSpLocks/>
            <a:endCxn id="17" idx="2"/>
          </p:cNvCxnSpPr>
          <p:nvPr/>
        </p:nvCxnSpPr>
        <p:spPr>
          <a:xfrm>
            <a:off x="1888553" y="3429000"/>
            <a:ext cx="8779448" cy="0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816545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85637" y="3335960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495066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" name="그림 11" descr="배민 캐릭터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1165347" y="1982588"/>
            <a:ext cx="1446412" cy="14464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3880" y="3651558"/>
            <a:ext cx="18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Introduction</a:t>
            </a: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6111" y="3623992"/>
            <a:ext cx="229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Data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및 처리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09771" y="3623992"/>
            <a:ext cx="204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 Method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51213-38F3-3A46-A520-23AE6D755269}"/>
              </a:ext>
            </a:extLst>
          </p:cNvPr>
          <p:cNvSpPr txBox="1"/>
          <p:nvPr/>
        </p:nvSpPr>
        <p:spPr>
          <a:xfrm>
            <a:off x="10377523" y="3651558"/>
            <a:ext cx="1650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Conclusion</a:t>
            </a: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AC1157-9E8A-FE40-9CD8-615B58617BA9}"/>
              </a:ext>
            </a:extLst>
          </p:cNvPr>
          <p:cNvSpPr/>
          <p:nvPr/>
        </p:nvSpPr>
        <p:spPr>
          <a:xfrm>
            <a:off x="10668001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766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32613" y="2761143"/>
            <a:ext cx="732677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8000" dirty="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rPr>
              <a:t>끗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92BF8-26BB-D84F-85C5-59A040AE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350"/>
            <a:ext cx="12153900" cy="684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6666A-6C6E-9549-863B-1F51FA224F03}"/>
              </a:ext>
            </a:extLst>
          </p:cNvPr>
          <p:cNvSpPr txBox="1"/>
          <p:nvPr/>
        </p:nvSpPr>
        <p:spPr>
          <a:xfrm>
            <a:off x="2585013" y="2913543"/>
            <a:ext cx="732677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80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BM HANNA Air OTF" charset="-127"/>
              </a:rPr>
              <a:t>감사합니다</a:t>
            </a:r>
            <a:r>
              <a:rPr kumimoji="1" lang="en-US" altLang="ko-KR" sz="80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BM HANNA Air OTF" charset="-127"/>
              </a:rPr>
              <a:t>!</a:t>
            </a:r>
            <a:endParaRPr kumimoji="1" lang="ko-KR" altLang="en-US" sz="80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BM HANNA Air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18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9415" y="214624"/>
            <a:ext cx="7886700" cy="107048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Introduction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5" name="Picture 4" descr="배달음식 시켜먹고 집 꾸미고…코로나가 끌어올린 온라인쇼핑 - 중앙일보">
            <a:extLst>
              <a:ext uri="{FF2B5EF4-FFF2-40B4-BE49-F238E27FC236}">
                <a16:creationId xmlns:a16="http://schemas.microsoft.com/office/drawing/2014/main" id="{2E7E4FD0-8EA9-4448-BC91-20D02C835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582" y="1400914"/>
            <a:ext cx="5118871" cy="4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신종코로나 확산에 외식 꺼리는 소비자…배달앱 주문량 급증">
            <a:extLst>
              <a:ext uri="{FF2B5EF4-FFF2-40B4-BE49-F238E27FC236}">
                <a16:creationId xmlns:a16="http://schemas.microsoft.com/office/drawing/2014/main" id="{DFD4A57F-8769-444A-8603-F0445B75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12" y="2588351"/>
            <a:ext cx="3630653" cy="25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배민만 의지했는데 손해 극심…주문 폭주로 배달 지연 보상은 | 한경닷컴">
            <a:extLst>
              <a:ext uri="{FF2B5EF4-FFF2-40B4-BE49-F238E27FC236}">
                <a16:creationId xmlns:a16="http://schemas.microsoft.com/office/drawing/2014/main" id="{3B95D274-756E-2C43-A4DB-C94D7B10A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52" y="2083905"/>
            <a:ext cx="5302080" cy="35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pleada enojada | Gráficos de Clipart, Ilustraciones y Dibujos Gratis -  Japaclip">
            <a:extLst>
              <a:ext uri="{FF2B5EF4-FFF2-40B4-BE49-F238E27FC236}">
                <a16:creationId xmlns:a16="http://schemas.microsoft.com/office/drawing/2014/main" id="{F4F48E49-E38E-1641-A9F7-9ACB6A43D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359" y="1864601"/>
            <a:ext cx="4017512" cy="401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F3731-2705-0540-B9BF-4FC3D4FBE0EF}"/>
              </a:ext>
            </a:extLst>
          </p:cNvPr>
          <p:cNvSpPr txBox="1"/>
          <p:nvPr/>
        </p:nvSpPr>
        <p:spPr>
          <a:xfrm rot="16200000">
            <a:off x="5857009" y="-390477"/>
            <a:ext cx="477981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74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ghgh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8008" y="6168008"/>
            <a:ext cx="689993" cy="689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9086" y="755994"/>
            <a:ext cx="1499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    차</a:t>
            </a:r>
          </a:p>
        </p:txBody>
      </p:sp>
      <p:cxnSp>
        <p:nvCxnSpPr>
          <p:cNvPr id="7" name="직선 연결선 6"/>
          <p:cNvCxnSpPr>
            <a:cxnSpLocks/>
            <a:endCxn id="17" idx="2"/>
          </p:cNvCxnSpPr>
          <p:nvPr/>
        </p:nvCxnSpPr>
        <p:spPr>
          <a:xfrm>
            <a:off x="1888553" y="3429000"/>
            <a:ext cx="8779448" cy="0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816545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85637" y="3335960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495066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" name="그림 11" descr="배민 캐릭터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3888455" y="1982588"/>
            <a:ext cx="1446412" cy="14464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3880" y="3651558"/>
            <a:ext cx="18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Introduction</a:t>
            </a: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51213-38F3-3A46-A520-23AE6D755269}"/>
              </a:ext>
            </a:extLst>
          </p:cNvPr>
          <p:cNvSpPr txBox="1"/>
          <p:nvPr/>
        </p:nvSpPr>
        <p:spPr>
          <a:xfrm>
            <a:off x="10377523" y="3651558"/>
            <a:ext cx="1650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Conclusion</a:t>
            </a: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AC1157-9E8A-FE40-9CD8-615B58617BA9}"/>
              </a:ext>
            </a:extLst>
          </p:cNvPr>
          <p:cNvSpPr/>
          <p:nvPr/>
        </p:nvSpPr>
        <p:spPr>
          <a:xfrm>
            <a:off x="10668001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D81AD2-7A67-2645-AF98-DA57F4AADE85}"/>
              </a:ext>
            </a:extLst>
          </p:cNvPr>
          <p:cNvSpPr txBox="1"/>
          <p:nvPr/>
        </p:nvSpPr>
        <p:spPr>
          <a:xfrm>
            <a:off x="7109771" y="3623992"/>
            <a:ext cx="204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 Method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94B89-B548-0E4B-8D67-5D180AA78AC5}"/>
              </a:ext>
            </a:extLst>
          </p:cNvPr>
          <p:cNvSpPr txBox="1"/>
          <p:nvPr/>
        </p:nvSpPr>
        <p:spPr>
          <a:xfrm>
            <a:off x="3596111" y="3623992"/>
            <a:ext cx="229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Data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및 처리</a:t>
            </a:r>
          </a:p>
        </p:txBody>
      </p:sp>
    </p:spTree>
    <p:extLst>
      <p:ext uri="{BB962C8B-B14F-4D97-AF65-F5344CB8AC3E}">
        <p14:creationId xmlns:p14="http://schemas.microsoft.com/office/powerpoint/2010/main" val="346434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161799-344F-744A-B843-453D001D44A0}"/>
              </a:ext>
            </a:extLst>
          </p:cNvPr>
          <p:cNvSpPr txBox="1">
            <a:spLocks/>
          </p:cNvSpPr>
          <p:nvPr/>
        </p:nvSpPr>
        <p:spPr>
          <a:xfrm>
            <a:off x="1487488" y="1628800"/>
            <a:ext cx="78867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KT </a:t>
            </a: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빅데이터 플랫폼 </a:t>
            </a:r>
            <a:r>
              <a:rPr lang="en-US" altLang="ko-KR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업종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지역별 평균배달소요시간</a:t>
            </a:r>
            <a:r>
              <a:rPr lang="ko-KR" altLang="ko-KR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3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3" name="그림 12" descr="1046784.png">
            <a:extLst>
              <a:ext uri="{FF2B5EF4-FFF2-40B4-BE49-F238E27FC236}">
                <a16:creationId xmlns:a16="http://schemas.microsoft.com/office/drawing/2014/main" id="{BD21EF7D-7322-CF41-84BE-5CCC2D4E44A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3122" y="1628800"/>
            <a:ext cx="864096" cy="8640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AFEC4A-432A-2F4A-A324-6A878873F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2573"/>
            <a:ext cx="12192000" cy="48239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7E60E4-66B9-0F4A-ACBA-35B085CCD65E}"/>
              </a:ext>
            </a:extLst>
          </p:cNvPr>
          <p:cNvSpPr txBox="1"/>
          <p:nvPr/>
        </p:nvSpPr>
        <p:spPr>
          <a:xfrm rot="16200000">
            <a:off x="5857009" y="-556676"/>
            <a:ext cx="477981" cy="17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F3BF01-9975-CD40-855D-D101FA23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74" y="175280"/>
            <a:ext cx="7886700" cy="107048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Data </a:t>
            </a:r>
            <a:r>
              <a:rPr lang="ko-KR" altLang="en-US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분석 및 처리</a:t>
            </a:r>
          </a:p>
        </p:txBody>
      </p:sp>
    </p:spTree>
    <p:extLst>
      <p:ext uri="{BB962C8B-B14F-4D97-AF65-F5344CB8AC3E}">
        <p14:creationId xmlns:p14="http://schemas.microsoft.com/office/powerpoint/2010/main" val="175469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1046784.png">
            <a:extLst>
              <a:ext uri="{FF2B5EF4-FFF2-40B4-BE49-F238E27FC236}">
                <a16:creationId xmlns:a16="http://schemas.microsoft.com/office/drawing/2014/main" id="{BD21EF7D-7322-CF41-84BE-5CCC2D4E44A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988" y="1255614"/>
            <a:ext cx="652225" cy="652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AC251F6-6959-9C46-B833-237DB616FDCE}"/>
              </a:ext>
            </a:extLst>
          </p:cNvPr>
          <p:cNvSpPr txBox="1">
            <a:spLocks/>
          </p:cNvSpPr>
          <p:nvPr/>
        </p:nvSpPr>
        <p:spPr>
          <a:xfrm>
            <a:off x="1092213" y="1119005"/>
            <a:ext cx="7431997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EDA(Exploratory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Data Analysis)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5B9DC5F0-EA0C-894F-933F-2362B2FE2951}"/>
              </a:ext>
            </a:extLst>
          </p:cNvPr>
          <p:cNvSpPr/>
          <p:nvPr/>
        </p:nvSpPr>
        <p:spPr>
          <a:xfrm>
            <a:off x="439988" y="2591276"/>
            <a:ext cx="5457228" cy="4185648"/>
          </a:xfrm>
          <a:prstGeom prst="frame">
            <a:avLst>
              <a:gd name="adj1" fmla="val 3159"/>
            </a:avLst>
          </a:prstGeom>
          <a:solidFill>
            <a:srgbClr val="FDD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879AC1C-2608-8845-B4E6-10A66D23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0" y="2727175"/>
            <a:ext cx="5129143" cy="388267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5ACE0C4-AE23-2449-AF93-D4817A14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779" y="2596202"/>
            <a:ext cx="5552233" cy="4018574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D157D120-3763-2144-AD78-7F392C5023E2}"/>
              </a:ext>
            </a:extLst>
          </p:cNvPr>
          <p:cNvSpPr txBox="1">
            <a:spLocks/>
          </p:cNvSpPr>
          <p:nvPr/>
        </p:nvSpPr>
        <p:spPr>
          <a:xfrm>
            <a:off x="1092212" y="1834964"/>
            <a:ext cx="10903476" cy="72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👉</a:t>
            </a:r>
            <a:r>
              <a:rPr lang="ko-KR" altLang="en-US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r>
              <a:rPr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업종</a:t>
            </a:r>
            <a:r>
              <a:rPr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지역별 평균배달소요시간</a:t>
            </a:r>
            <a:r>
              <a:rPr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(2019-07-17</a:t>
            </a:r>
            <a:r>
              <a:rPr lang="ko-KR" altLang="en-US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~</a:t>
            </a:r>
            <a:r>
              <a:rPr lang="ko-KR" altLang="en-US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2020-09-30)</a:t>
            </a: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👉</a:t>
            </a:r>
            <a:r>
              <a:rPr lang="ko-KR" altLang="en-US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출처</a:t>
            </a:r>
            <a:r>
              <a:rPr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경기대학교 빅데이터 센터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E0CD27-15AF-8145-8BE8-5435F9605D95}"/>
              </a:ext>
            </a:extLst>
          </p:cNvPr>
          <p:cNvSpPr txBox="1"/>
          <p:nvPr/>
        </p:nvSpPr>
        <p:spPr>
          <a:xfrm rot="16200000">
            <a:off x="5857009" y="-556676"/>
            <a:ext cx="477981" cy="17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B13567C-3EFE-2147-A23D-2423179BA5D9}"/>
              </a:ext>
            </a:extLst>
          </p:cNvPr>
          <p:cNvSpPr txBox="1">
            <a:spLocks/>
          </p:cNvSpPr>
          <p:nvPr/>
        </p:nvSpPr>
        <p:spPr>
          <a:xfrm>
            <a:off x="768074" y="175280"/>
            <a:ext cx="78867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Data </a:t>
            </a:r>
            <a:r>
              <a:rPr lang="ko-KR" altLang="en-US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분석 및 처리</a:t>
            </a:r>
          </a:p>
        </p:txBody>
      </p:sp>
    </p:spTree>
    <p:extLst>
      <p:ext uri="{BB962C8B-B14F-4D97-AF65-F5344CB8AC3E}">
        <p14:creationId xmlns:p14="http://schemas.microsoft.com/office/powerpoint/2010/main" val="1406228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1046784.png">
            <a:extLst>
              <a:ext uri="{FF2B5EF4-FFF2-40B4-BE49-F238E27FC236}">
                <a16:creationId xmlns:a16="http://schemas.microsoft.com/office/drawing/2014/main" id="{5989E9E7-8E4E-AD45-B019-CC637957E9F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1" y="1427318"/>
            <a:ext cx="652225" cy="6522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F25763-0E36-5E4B-B990-8A7594547CE1}"/>
              </a:ext>
            </a:extLst>
          </p:cNvPr>
          <p:cNvSpPr txBox="1">
            <a:spLocks/>
          </p:cNvSpPr>
          <p:nvPr/>
        </p:nvSpPr>
        <p:spPr>
          <a:xfrm>
            <a:off x="1094186" y="1290709"/>
            <a:ext cx="7431997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EDA(Exploratory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Data Analysis)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38074E-8701-0C47-87FC-68A29E32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1" y="2761272"/>
            <a:ext cx="7503595" cy="37816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396E57-A88D-854A-A0F4-66C55322D746}"/>
              </a:ext>
            </a:extLst>
          </p:cNvPr>
          <p:cNvSpPr txBox="1">
            <a:spLocks/>
          </p:cNvSpPr>
          <p:nvPr/>
        </p:nvSpPr>
        <p:spPr>
          <a:xfrm>
            <a:off x="7473570" y="3961567"/>
            <a:ext cx="7431997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👉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하위 네 가지 메뉴 항목 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lang="ko-KR" altLang="en-US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심부름</a:t>
            </a:r>
            <a:r>
              <a:rPr lang="en-US" altLang="ko-KR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lang="ko-KR" altLang="en-US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도시락</a:t>
            </a:r>
            <a:r>
              <a:rPr lang="en-US" altLang="ko-KR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＇,</a:t>
            </a:r>
            <a:r>
              <a:rPr lang="ko-KR" altLang="en-US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lang="ko-KR" altLang="en-US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배달전문업체</a:t>
            </a:r>
            <a:r>
              <a:rPr lang="en-US" altLang="ko-KR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’,</a:t>
            </a:r>
            <a:r>
              <a:rPr lang="ko-KR" altLang="en-US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lang="ko-KR" altLang="en-US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</a:t>
            </a:r>
            <a:r>
              <a:rPr lang="en-US" altLang="ko-KR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sz="1800" dirty="0">
                <a:solidFill>
                  <a:srgbClr val="28C1B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제거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60AC4-D117-4E4E-9687-437EDAE67E02}"/>
              </a:ext>
            </a:extLst>
          </p:cNvPr>
          <p:cNvSpPr txBox="1"/>
          <p:nvPr/>
        </p:nvSpPr>
        <p:spPr>
          <a:xfrm>
            <a:off x="768073" y="2128469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1940382 rows x 6 columns </a:t>
            </a:r>
            <a:r>
              <a:rPr lang="en" altLang="ko-KR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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데이터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row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를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줄여보자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!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99E5683A-4F7A-4F45-ACAB-EBE4CF3C753D}"/>
              </a:ext>
            </a:extLst>
          </p:cNvPr>
          <p:cNvSpPr/>
          <p:nvPr/>
        </p:nvSpPr>
        <p:spPr>
          <a:xfrm>
            <a:off x="5842861" y="4572000"/>
            <a:ext cx="1630709" cy="1813302"/>
          </a:xfrm>
          <a:prstGeom prst="frame">
            <a:avLst>
              <a:gd name="adj1" fmla="val 3072"/>
            </a:avLst>
          </a:prstGeom>
          <a:solidFill>
            <a:srgbClr val="FDD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7F03D-E3BD-8748-B779-58A2838D49C2}"/>
              </a:ext>
            </a:extLst>
          </p:cNvPr>
          <p:cNvSpPr txBox="1"/>
          <p:nvPr/>
        </p:nvSpPr>
        <p:spPr>
          <a:xfrm rot="16200000">
            <a:off x="5857009" y="-556676"/>
            <a:ext cx="477981" cy="17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4EED47-774D-7146-81C2-88219298A9E3}"/>
              </a:ext>
            </a:extLst>
          </p:cNvPr>
          <p:cNvSpPr txBox="1">
            <a:spLocks/>
          </p:cNvSpPr>
          <p:nvPr/>
        </p:nvSpPr>
        <p:spPr>
          <a:xfrm>
            <a:off x="768074" y="175280"/>
            <a:ext cx="78867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Data </a:t>
            </a:r>
            <a:r>
              <a:rPr lang="ko-KR" altLang="en-US" sz="3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분석 및 처리</a:t>
            </a:r>
          </a:p>
        </p:txBody>
      </p:sp>
    </p:spTree>
    <p:extLst>
      <p:ext uri="{BB962C8B-B14F-4D97-AF65-F5344CB8AC3E}">
        <p14:creationId xmlns:p14="http://schemas.microsoft.com/office/powerpoint/2010/main" val="49569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28C1BC"/>
          </a:solidFill>
        </p:spPr>
      </p:pic>
      <p:grpSp>
        <p:nvGrpSpPr>
          <p:cNvPr id="23" name="그룹 22"/>
          <p:cNvGrpSpPr/>
          <p:nvPr/>
        </p:nvGrpSpPr>
        <p:grpSpPr>
          <a:xfrm>
            <a:off x="6774435" y="1189755"/>
            <a:ext cx="4468620" cy="544765"/>
            <a:chOff x="6528009" y="765535"/>
            <a:chExt cx="4468620" cy="544765"/>
          </a:xfrm>
        </p:grpSpPr>
        <p:sp>
          <p:nvSpPr>
            <p:cNvPr id="22" name="오각형 21"/>
            <p:cNvSpPr/>
            <p:nvPr/>
          </p:nvSpPr>
          <p:spPr>
            <a:xfrm>
              <a:off x="6528009" y="847740"/>
              <a:ext cx="4468620" cy="40005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63610" y="765535"/>
              <a:ext cx="4146514" cy="54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28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2020</a:t>
              </a:r>
              <a:r>
                <a:rPr lang="ko-KR" altLang="en-US" sz="28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년 </a:t>
              </a:r>
              <a:r>
                <a:rPr lang="en-US" altLang="ko-KR" sz="28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5</a:t>
              </a:r>
              <a:r>
                <a:rPr lang="ko-KR" altLang="en-US" sz="28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월 데이터로 줄이기</a:t>
              </a:r>
              <a:endParaRPr lang="en-US" altLang="ko-KR" sz="1200" spc="-150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flipH="1">
            <a:off x="1627380" y="4658862"/>
            <a:ext cx="4468620" cy="480131"/>
            <a:chOff x="6839045" y="1422240"/>
            <a:chExt cx="4468620" cy="480131"/>
          </a:xfrm>
        </p:grpSpPr>
        <p:sp>
          <p:nvSpPr>
            <p:cNvPr id="29" name="오각형 28"/>
            <p:cNvSpPr/>
            <p:nvPr/>
          </p:nvSpPr>
          <p:spPr>
            <a:xfrm>
              <a:off x="6839045" y="1469591"/>
              <a:ext cx="4468620" cy="40005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00065" y="1422240"/>
              <a:ext cx="3291831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'</a:t>
              </a:r>
              <a:r>
                <a:rPr lang="ko-KR" altLang="en-US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서울특별시</a:t>
              </a:r>
              <a:r>
                <a:rPr lang="en-US" altLang="ko-KR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'</a:t>
              </a:r>
              <a:r>
                <a:rPr lang="ko-KR" altLang="en-US" sz="2400" spc="-150" dirty="0">
                  <a:solidFill>
                    <a:srgbClr val="333333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로 제한</a:t>
              </a:r>
              <a:endParaRPr lang="en-US" altLang="ko-KR" sz="2400" spc="-150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0" y="1226543"/>
            <a:ext cx="2172343" cy="3400025"/>
            <a:chOff x="524211" y="1790700"/>
            <a:chExt cx="2659456" cy="416242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11" y="1790700"/>
              <a:ext cx="1460220" cy="28575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575" y="4124325"/>
              <a:ext cx="1631092" cy="1828800"/>
            </a:xfrm>
            <a:prstGeom prst="rect">
              <a:avLst/>
            </a:prstGeom>
          </p:spPr>
        </p:pic>
      </p:grpSp>
      <p:pic>
        <p:nvPicPr>
          <p:cNvPr id="25" name="그림 24" descr="1046784.png">
            <a:extLst>
              <a:ext uri="{FF2B5EF4-FFF2-40B4-BE49-F238E27FC236}">
                <a16:creationId xmlns:a16="http://schemas.microsoft.com/office/drawing/2014/main" id="{895B7FD0-1A7F-C144-8872-85146802C53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3368" y="364907"/>
            <a:ext cx="652225" cy="65222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E0D28-82D8-4E43-A11B-2CF697634B30}"/>
              </a:ext>
            </a:extLst>
          </p:cNvPr>
          <p:cNvSpPr/>
          <p:nvPr/>
        </p:nvSpPr>
        <p:spPr>
          <a:xfrm>
            <a:off x="1085593" y="493288"/>
            <a:ext cx="5880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여전히 많은 </a:t>
            </a:r>
            <a:r>
              <a:rPr lang="en-US" altLang="ko-KR" sz="2400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row…</a:t>
            </a:r>
            <a:r>
              <a:rPr lang="en" altLang="ko-KR" sz="2400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1742717 rows x 6 columns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B5877F-6432-D942-A081-0CD52BC42632}"/>
              </a:ext>
            </a:extLst>
          </p:cNvPr>
          <p:cNvSpPr/>
          <p:nvPr/>
        </p:nvSpPr>
        <p:spPr>
          <a:xfrm>
            <a:off x="2032768" y="1083334"/>
            <a:ext cx="4770677" cy="2642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2BF7CCB-C8A7-6F4E-BFCF-010A62888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8441" y="1083334"/>
            <a:ext cx="3090321" cy="264257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255E182-7DE1-EB4A-95FF-AAD247009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966" y="3725910"/>
            <a:ext cx="5218508" cy="2710223"/>
          </a:xfrm>
          <a:prstGeom prst="rect">
            <a:avLst/>
          </a:prstGeom>
        </p:spPr>
      </p:pic>
      <p:sp>
        <p:nvSpPr>
          <p:cNvPr id="46" name="액자 45">
            <a:extLst>
              <a:ext uri="{FF2B5EF4-FFF2-40B4-BE49-F238E27FC236}">
                <a16:creationId xmlns:a16="http://schemas.microsoft.com/office/drawing/2014/main" id="{7EEB7D49-4F73-1444-95A9-45A833019BD6}"/>
              </a:ext>
            </a:extLst>
          </p:cNvPr>
          <p:cNvSpPr/>
          <p:nvPr/>
        </p:nvSpPr>
        <p:spPr>
          <a:xfrm>
            <a:off x="5827363" y="4604523"/>
            <a:ext cx="451483" cy="1813302"/>
          </a:xfrm>
          <a:prstGeom prst="frame">
            <a:avLst>
              <a:gd name="adj1" fmla="val 12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89EAB-8337-F847-9268-ABC5A7927775}"/>
              </a:ext>
            </a:extLst>
          </p:cNvPr>
          <p:cNvSpPr txBox="1"/>
          <p:nvPr/>
        </p:nvSpPr>
        <p:spPr>
          <a:xfrm>
            <a:off x="11243055" y="3031328"/>
            <a:ext cx="477981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○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5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28C1BC"/>
          </a:solidFill>
        </p:spPr>
      </p:pic>
      <p:grpSp>
        <p:nvGrpSpPr>
          <p:cNvPr id="42" name="그룹 41"/>
          <p:cNvGrpSpPr/>
          <p:nvPr/>
        </p:nvGrpSpPr>
        <p:grpSpPr>
          <a:xfrm>
            <a:off x="0" y="1226543"/>
            <a:ext cx="2172343" cy="3400025"/>
            <a:chOff x="524211" y="1790700"/>
            <a:chExt cx="2659456" cy="416242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11" y="1790700"/>
              <a:ext cx="1460220" cy="28575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575" y="4124325"/>
              <a:ext cx="1631092" cy="1828800"/>
            </a:xfrm>
            <a:prstGeom prst="rect">
              <a:avLst/>
            </a:prstGeom>
          </p:spPr>
        </p:pic>
      </p:grpSp>
      <p:pic>
        <p:nvPicPr>
          <p:cNvPr id="25" name="그림 24" descr="1046784.png">
            <a:extLst>
              <a:ext uri="{FF2B5EF4-FFF2-40B4-BE49-F238E27FC236}">
                <a16:creationId xmlns:a16="http://schemas.microsoft.com/office/drawing/2014/main" id="{895B7FD0-1A7F-C144-8872-85146802C53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3368" y="364907"/>
            <a:ext cx="652225" cy="65222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E0D28-82D8-4E43-A11B-2CF697634B30}"/>
              </a:ext>
            </a:extLst>
          </p:cNvPr>
          <p:cNvSpPr/>
          <p:nvPr/>
        </p:nvSpPr>
        <p:spPr>
          <a:xfrm>
            <a:off x="1085593" y="493288"/>
            <a:ext cx="2497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완성된 데이터프레임</a:t>
            </a:r>
            <a:endParaRPr lang="en-US" altLang="ko-KR" sz="2400" dirty="0">
              <a:solidFill>
                <a:srgbClr val="00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DC8C16-5E2A-BD42-9704-9967D4D5C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661" y="1175146"/>
            <a:ext cx="4589393" cy="5474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FEDD24-F898-A843-87F3-1DA1E34FEE4B}"/>
              </a:ext>
            </a:extLst>
          </p:cNvPr>
          <p:cNvSpPr txBox="1"/>
          <p:nvPr/>
        </p:nvSpPr>
        <p:spPr>
          <a:xfrm>
            <a:off x="11243055" y="3031328"/>
            <a:ext cx="477981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 ○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48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383</Words>
  <Application>Microsoft Macintosh PowerPoint</Application>
  <PresentationFormat>와이드스크린</PresentationFormat>
  <Paragraphs>118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BM DoHyeon OTF</vt:lpstr>
      <vt:lpstr>BM HANNA Air OTF</vt:lpstr>
      <vt:lpstr>BM HANNA Pro OTF</vt:lpstr>
      <vt:lpstr>BM JUA OTF</vt:lpstr>
      <vt:lpstr>Arial</vt:lpstr>
      <vt:lpstr>Office 테마</vt:lpstr>
      <vt:lpstr>PowerPoint 프레젠테이션</vt:lpstr>
      <vt:lpstr>PowerPoint 프레젠테이션</vt:lpstr>
      <vt:lpstr>Introduction</vt:lpstr>
      <vt:lpstr>PowerPoint 프레젠테이션</vt:lpstr>
      <vt:lpstr>Data 분석 및 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김유진</dc:creator>
  <cp:lastModifiedBy>김유진</cp:lastModifiedBy>
  <cp:revision>41</cp:revision>
  <dcterms:created xsi:type="dcterms:W3CDTF">2021-05-27T07:02:00Z</dcterms:created>
  <dcterms:modified xsi:type="dcterms:W3CDTF">2021-05-28T12:40:01Z</dcterms:modified>
</cp:coreProperties>
</file>